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sldIdLst>
    <p:sldId id="271" r:id="rId3"/>
    <p:sldId id="262" r:id="rId4"/>
    <p:sldId id="263" r:id="rId5"/>
    <p:sldId id="270" r:id="rId6"/>
    <p:sldId id="264" r:id="rId7"/>
    <p:sldId id="265" r:id="rId8"/>
    <p:sldId id="266" r:id="rId9"/>
    <p:sldId id="272" r:id="rId10"/>
    <p:sldId id="267" r:id="rId11"/>
    <p:sldId id="273" r:id="rId12"/>
    <p:sldId id="274"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ney Bartlett" initials="RB" lastIdx="1" clrIdx="0">
    <p:extLst>
      <p:ext uri="{19B8F6BF-5375-455C-9EA6-DF929625EA0E}">
        <p15:presenceInfo xmlns:p15="http://schemas.microsoft.com/office/powerpoint/2012/main" userId="59d96ecbb7f7c07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6"/>
    <p:restoredTop sz="96405"/>
  </p:normalViewPr>
  <p:slideViewPr>
    <p:cSldViewPr snapToGrid="0">
      <p:cViewPr varScale="1">
        <p:scale>
          <a:sx n="74" d="100"/>
          <a:sy n="74" d="100"/>
        </p:scale>
        <p:origin x="208" y="1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2/17/24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CF3AA-25C8-CE0F-2418-ADCC4D6F8111}"/>
              </a:ext>
            </a:extLst>
          </p:cNvPr>
          <p:cNvSpPr>
            <a:spLocks noGrp="1"/>
          </p:cNvSpPr>
          <p:nvPr>
            <p:ph type="title"/>
          </p:nvPr>
        </p:nvSpPr>
        <p:spPr>
          <a:xfrm>
            <a:off x="838200" y="365125"/>
            <a:ext cx="10515600" cy="5365115"/>
          </a:xfrm>
        </p:spPr>
        <p:txBody>
          <a:bodyPr/>
          <a:lstStyle/>
          <a:p>
            <a:r>
              <a:rPr lang="en-US" b="1" dirty="0"/>
              <a:t>Leadership Community</a:t>
            </a:r>
          </a:p>
        </p:txBody>
      </p:sp>
    </p:spTree>
    <p:extLst>
      <p:ext uri="{BB962C8B-B14F-4D97-AF65-F5344CB8AC3E}">
        <p14:creationId xmlns:p14="http://schemas.microsoft.com/office/powerpoint/2010/main" val="53071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r>
              <a:rPr lang="en-US" sz="4400" b="1" dirty="0"/>
              <a:t>YO# H9VE WUN 20 MILLION DOLLURS!</a:t>
            </a:r>
          </a:p>
        </p:txBody>
      </p:sp>
    </p:spTree>
    <p:extLst>
      <p:ext uri="{BB962C8B-B14F-4D97-AF65-F5344CB8AC3E}">
        <p14:creationId xmlns:p14="http://schemas.microsoft.com/office/powerpoint/2010/main" val="22851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r>
              <a:rPr lang="en-US" sz="5400" b="1" dirty="0"/>
              <a:t>T</a:t>
            </a:r>
            <a:r>
              <a:rPr lang="en-US" sz="4400" dirty="0"/>
              <a:t>here</a:t>
            </a:r>
            <a:br>
              <a:rPr lang="en-US" sz="4400" dirty="0"/>
            </a:br>
            <a:r>
              <a:rPr lang="en-US" sz="5400" b="1" dirty="0"/>
              <a:t>H</a:t>
            </a:r>
            <a:r>
              <a:rPr lang="en-US" sz="4400" dirty="0"/>
              <a:t>istorical evidence</a:t>
            </a:r>
            <a:br>
              <a:rPr lang="en-US" sz="4400" dirty="0"/>
            </a:br>
            <a:r>
              <a:rPr lang="en-US" sz="5400" b="1" dirty="0"/>
              <a:t>E</a:t>
            </a:r>
            <a:r>
              <a:rPr lang="en-US" sz="4400" dirty="0"/>
              <a:t>nd Times</a:t>
            </a:r>
            <a:br>
              <a:rPr lang="en-US" sz="4400" dirty="0"/>
            </a:br>
            <a:br>
              <a:rPr lang="en-US" sz="4400" dirty="0"/>
            </a:br>
            <a:r>
              <a:rPr lang="en-US" sz="5400" b="1" dirty="0"/>
              <a:t>B</a:t>
            </a:r>
            <a:r>
              <a:rPr lang="en-US" sz="4400" dirty="0"/>
              <a:t>ibliographic</a:t>
            </a:r>
            <a:br>
              <a:rPr lang="en-US" sz="4400" dirty="0"/>
            </a:br>
            <a:r>
              <a:rPr lang="en-US" sz="5400" b="1" dirty="0"/>
              <a:t>I</a:t>
            </a:r>
            <a:r>
              <a:rPr lang="en-US" sz="4400" dirty="0"/>
              <a:t>nternal consistency</a:t>
            </a:r>
            <a:br>
              <a:rPr lang="en-US" sz="4400" dirty="0"/>
            </a:br>
            <a:r>
              <a:rPr lang="en-US" sz="5400" b="1" dirty="0"/>
              <a:t>B</a:t>
            </a:r>
            <a:r>
              <a:rPr lang="en-US" sz="4400" dirty="0"/>
              <a:t>est seller</a:t>
            </a:r>
            <a:br>
              <a:rPr lang="en-US" sz="4400" dirty="0"/>
            </a:br>
            <a:r>
              <a:rPr lang="en-US" sz="5400" b="1" dirty="0"/>
              <a:t>L</a:t>
            </a:r>
            <a:r>
              <a:rPr lang="en-US" sz="4400" dirty="0"/>
              <a:t>ord Jesus</a:t>
            </a:r>
            <a:br>
              <a:rPr lang="en-US" sz="4400" dirty="0"/>
            </a:br>
            <a:r>
              <a:rPr lang="en-US" sz="5400" b="1" dirty="0"/>
              <a:t>E</a:t>
            </a:r>
            <a:r>
              <a:rPr lang="en-US" sz="4400" dirty="0"/>
              <a:t>xternal sources</a:t>
            </a:r>
          </a:p>
        </p:txBody>
      </p:sp>
    </p:spTree>
    <p:extLst>
      <p:ext uri="{BB962C8B-B14F-4D97-AF65-F5344CB8AC3E}">
        <p14:creationId xmlns:p14="http://schemas.microsoft.com/office/powerpoint/2010/main" val="2282131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rmAutofit fontScale="90000"/>
          </a:bodyPr>
          <a:lstStyle/>
          <a:p>
            <a:pPr algn="ctr"/>
            <a:r>
              <a:rPr lang="en-US" sz="8800" dirty="0"/>
              <a:t>Jesus</a:t>
            </a:r>
            <a:br>
              <a:rPr lang="en-US" sz="8800" dirty="0"/>
            </a:br>
            <a:br>
              <a:rPr lang="en-US" sz="4000" dirty="0"/>
            </a:br>
            <a:br>
              <a:rPr lang="en-US" sz="4000" dirty="0"/>
            </a:br>
            <a:r>
              <a:rPr lang="en-US" sz="4000" b="1" dirty="0"/>
              <a:t>"So all the righteous blood shed on the earth will be charged to you, from the blood of righteous Abel to the blood of Zechariah, son of </a:t>
            </a:r>
            <a:r>
              <a:rPr lang="en-US" sz="4000" b="1" dirty="0" err="1"/>
              <a:t>Berechiah</a:t>
            </a:r>
            <a:r>
              <a:rPr lang="en-US" sz="4000" b="1" dirty="0"/>
              <a:t>, whom you murdered between the sanctuary and the altar." </a:t>
            </a:r>
            <a:br>
              <a:rPr lang="en-US" sz="4000" b="1" dirty="0"/>
            </a:br>
            <a:r>
              <a:rPr lang="en-US" sz="4000" b="1" dirty="0"/>
              <a:t>Matthew 22:35</a:t>
            </a:r>
            <a:br>
              <a:rPr lang="en-US" sz="8800" dirty="0"/>
            </a:br>
            <a:br>
              <a:rPr lang="en-US" sz="8800" dirty="0"/>
            </a:br>
            <a:endParaRPr lang="en-US" dirty="0"/>
          </a:p>
        </p:txBody>
      </p:sp>
    </p:spTree>
    <p:extLst>
      <p:ext uri="{BB962C8B-B14F-4D97-AF65-F5344CB8AC3E}">
        <p14:creationId xmlns:p14="http://schemas.microsoft.com/office/powerpoint/2010/main" val="349290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pPr algn="ctr"/>
            <a:r>
              <a:rPr lang="en-US" sz="2400" b="1" u="sng" dirty="0"/>
              <a:t>Old Testament</a:t>
            </a:r>
            <a:br>
              <a:rPr lang="en-US" sz="2400" b="1" dirty="0"/>
            </a:br>
            <a:r>
              <a:rPr lang="en-US" sz="2400" b="1" dirty="0"/>
              <a:t>Law: 		Foundation for Christ</a:t>
            </a:r>
            <a:br>
              <a:rPr lang="en-US" sz="2400" b="1" dirty="0"/>
            </a:br>
            <a:br>
              <a:rPr lang="en-US" sz="2400" b="1" dirty="0"/>
            </a:br>
            <a:r>
              <a:rPr lang="en-US" sz="2400" b="1" dirty="0"/>
              <a:t>History: 	Preparation for Christ</a:t>
            </a:r>
            <a:br>
              <a:rPr lang="en-US" sz="2400" b="1" dirty="0"/>
            </a:br>
            <a:br>
              <a:rPr lang="en-US" sz="2400" b="1" dirty="0"/>
            </a:br>
            <a:r>
              <a:rPr lang="en-US" sz="2400" b="1" dirty="0"/>
              <a:t>Poetry: 	Aspiration for Christ</a:t>
            </a:r>
            <a:br>
              <a:rPr lang="en-US" sz="2400" b="1" dirty="0"/>
            </a:br>
            <a:br>
              <a:rPr lang="en-US" sz="2400" b="1" dirty="0"/>
            </a:br>
            <a:r>
              <a:rPr lang="en-US" sz="2400" b="1" dirty="0"/>
              <a:t>Prophecy: 	Expectation of Christ</a:t>
            </a:r>
            <a:br>
              <a:rPr lang="en-US" sz="2400" b="1" dirty="0"/>
            </a:br>
            <a:br>
              <a:rPr lang="en-US" sz="2400" b="1" dirty="0"/>
            </a:br>
            <a:r>
              <a:rPr lang="en-US" sz="2400" b="1" u="sng" dirty="0"/>
              <a:t>New Testament</a:t>
            </a:r>
            <a:br>
              <a:rPr lang="en-US" sz="2400" b="1" dirty="0"/>
            </a:br>
            <a:r>
              <a:rPr lang="en-US" sz="2400" b="1" dirty="0"/>
              <a:t>Gospels: 	Manifestation of Christ</a:t>
            </a:r>
            <a:br>
              <a:rPr lang="en-US" sz="2400" b="1" dirty="0"/>
            </a:br>
            <a:br>
              <a:rPr lang="en-US" sz="2400" b="1" dirty="0"/>
            </a:br>
            <a:r>
              <a:rPr lang="en-US" sz="2400" b="1" dirty="0"/>
              <a:t>Acts: 		Propagation of Christ</a:t>
            </a:r>
            <a:br>
              <a:rPr lang="en-US" sz="2400" b="1" dirty="0"/>
            </a:br>
            <a:br>
              <a:rPr lang="en-US" sz="2400" b="1" dirty="0"/>
            </a:br>
            <a:r>
              <a:rPr lang="en-US" sz="2400" b="1" dirty="0"/>
              <a:t>Epistles: 	Application of Christ</a:t>
            </a:r>
            <a:br>
              <a:rPr lang="en-US" sz="2400" b="1" dirty="0"/>
            </a:br>
            <a:br>
              <a:rPr lang="en-US" sz="2400" b="1" dirty="0"/>
            </a:br>
            <a:r>
              <a:rPr lang="en-US" sz="2400" b="1" dirty="0"/>
              <a:t>Revelation: 	Consummation in Christ</a:t>
            </a:r>
            <a:br>
              <a:rPr lang="en-US" sz="2400" b="1" dirty="0"/>
            </a:br>
            <a:br>
              <a:rPr lang="en-US" sz="2400" b="1" dirty="0"/>
            </a:br>
            <a:endParaRPr lang="en-US" sz="2400" b="1" dirty="0"/>
          </a:p>
        </p:txBody>
      </p:sp>
    </p:spTree>
    <p:extLst>
      <p:ext uri="{BB962C8B-B14F-4D97-AF65-F5344CB8AC3E}">
        <p14:creationId xmlns:p14="http://schemas.microsoft.com/office/powerpoint/2010/main" val="108950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pPr algn="ctr"/>
            <a:r>
              <a:rPr lang="en-US" sz="4000" b="1" dirty="0"/>
              <a:t>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complete, equipped for every good work. </a:t>
            </a:r>
            <a:br>
              <a:rPr lang="en-US" sz="4000" b="1" dirty="0"/>
            </a:br>
            <a:r>
              <a:rPr lang="en-US" sz="4000" b="1" dirty="0"/>
              <a:t>2 Tim. 3:15-17</a:t>
            </a:r>
          </a:p>
        </p:txBody>
      </p:sp>
    </p:spTree>
    <p:extLst>
      <p:ext uri="{BB962C8B-B14F-4D97-AF65-F5344CB8AC3E}">
        <p14:creationId xmlns:p14="http://schemas.microsoft.com/office/powerpoint/2010/main" val="329052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pPr algn="ctr"/>
            <a:r>
              <a:rPr lang="en-US" sz="3200" b="1" dirty="0"/>
              <a:t>For we did not follow cleverly devised myths when we made known to you the power and coming of our Lord Jesus Christ, but we were eyewitnesses of his majesty.  For when he received honor and glory from God the Father, and the voice was borne to him by the Majestic Glory, “This is my beloved Son, with whom I am well pleased,” we ourselves heard this very voice borne from heaven, for we were with him on the holy mountain. And we have the prophetic word more fully confirmed, to which you will do well to pay attention as to a lamp shining in a dark place, until the day dawns and the morning star rises in your hearts,  knowing this first of all, that no prophecy of Scripture comes from someone’s own interpretation.  For no prophecy was ever produced by the will of man, but men spoke from God as they were carried along by the Holy Spirit.</a:t>
            </a:r>
            <a:br>
              <a:rPr lang="en-US" sz="3200" b="1" dirty="0"/>
            </a:br>
            <a:r>
              <a:rPr lang="en-US" sz="3200" b="1" dirty="0"/>
              <a:t>2 Peter 1:16-21</a:t>
            </a:r>
            <a:br>
              <a:rPr lang="en-US" sz="3200" b="1" dirty="0"/>
            </a:br>
            <a:endParaRPr lang="en-US" sz="3200" b="1" dirty="0"/>
          </a:p>
        </p:txBody>
      </p:sp>
    </p:spTree>
    <p:extLst>
      <p:ext uri="{BB962C8B-B14F-4D97-AF65-F5344CB8AC3E}">
        <p14:creationId xmlns:p14="http://schemas.microsoft.com/office/powerpoint/2010/main" val="272853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lstStyle/>
          <a:p>
            <a:pPr algn="ctr"/>
            <a:r>
              <a:rPr lang="en-US" dirty="0"/>
              <a:t>“But humans wrote it and they are not perfect.”</a:t>
            </a:r>
          </a:p>
        </p:txBody>
      </p:sp>
    </p:spTree>
    <p:extLst>
      <p:ext uri="{BB962C8B-B14F-4D97-AF65-F5344CB8AC3E}">
        <p14:creationId xmlns:p14="http://schemas.microsoft.com/office/powerpoint/2010/main" val="108852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lstStyle/>
          <a:p>
            <a:r>
              <a:rPr lang="en-US" dirty="0"/>
              <a:t>What about all the “versions”?</a:t>
            </a:r>
          </a:p>
        </p:txBody>
      </p:sp>
    </p:spTree>
    <p:extLst>
      <p:ext uri="{BB962C8B-B14F-4D97-AF65-F5344CB8AC3E}">
        <p14:creationId xmlns:p14="http://schemas.microsoft.com/office/powerpoint/2010/main" val="378538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br>
              <a:rPr lang="en-US" sz="2800" dirty="0"/>
            </a:br>
            <a:br>
              <a:rPr lang="en-US" sz="2800" dirty="0"/>
            </a:br>
            <a:r>
              <a:rPr lang="en-US" sz="2800" b="1" dirty="0"/>
              <a:t>From God to Us: How We Got Our Bible</a:t>
            </a:r>
            <a:br>
              <a:rPr lang="en-US" sz="2800" b="1" dirty="0"/>
            </a:br>
            <a:r>
              <a:rPr lang="en-US" sz="2800" b="1" dirty="0"/>
              <a:t>Norman Geisler</a:t>
            </a:r>
            <a:br>
              <a:rPr lang="en-US" sz="2800" b="1" dirty="0"/>
            </a:br>
            <a:br>
              <a:rPr lang="en-US" sz="2800" b="1" dirty="0"/>
            </a:br>
            <a:r>
              <a:rPr lang="en-US" sz="2800" b="1" dirty="0"/>
              <a:t>The Books and the Parchments</a:t>
            </a:r>
            <a:br>
              <a:rPr lang="en-US" sz="2800" b="1" dirty="0"/>
            </a:br>
            <a:r>
              <a:rPr lang="en-US" sz="2800" b="1" dirty="0"/>
              <a:t>FF Bruce </a:t>
            </a:r>
            <a:br>
              <a:rPr lang="en-US" sz="2800" b="1" dirty="0"/>
            </a:br>
            <a:br>
              <a:rPr lang="en-US" sz="2800" b="1" dirty="0"/>
            </a:br>
            <a:r>
              <a:rPr lang="en-US" sz="2800" b="1" dirty="0"/>
              <a:t>Scribes and Scripture.</a:t>
            </a:r>
            <a:br>
              <a:rPr lang="en-US" sz="2800" b="1" dirty="0"/>
            </a:br>
            <a:r>
              <a:rPr lang="en-US" sz="2800" b="1" dirty="0"/>
              <a:t>Meade</a:t>
            </a:r>
            <a:br>
              <a:rPr lang="en-US" sz="2800" b="1" dirty="0"/>
            </a:br>
            <a:br>
              <a:rPr lang="en-US" sz="2800" b="1" dirty="0"/>
            </a:br>
            <a:r>
              <a:rPr lang="en-US" sz="2800" b="1" dirty="0"/>
              <a:t>Who Choose the Gospels?</a:t>
            </a:r>
            <a:br>
              <a:rPr lang="en-US" sz="2800" b="1" dirty="0"/>
            </a:br>
            <a:r>
              <a:rPr lang="en-US" sz="2800" b="1" dirty="0"/>
              <a:t>Hill</a:t>
            </a:r>
            <a:br>
              <a:rPr lang="en-US" sz="2800" b="1" dirty="0"/>
            </a:br>
            <a:br>
              <a:rPr lang="en-US" sz="2800" b="1" dirty="0"/>
            </a:br>
            <a:r>
              <a:rPr lang="en-US" sz="2800" b="1" dirty="0"/>
              <a:t>Evidence that Demands a Verdict, More Evidence that Demands a Verdict</a:t>
            </a:r>
            <a:br>
              <a:rPr lang="en-US" sz="2800" b="1" dirty="0"/>
            </a:br>
            <a:r>
              <a:rPr lang="en-US" sz="2800" b="1" dirty="0"/>
              <a:t>McDowell</a:t>
            </a:r>
            <a:br>
              <a:rPr lang="en-US" sz="2800" b="1" dirty="0"/>
            </a:br>
            <a:br>
              <a:rPr lang="en-US" sz="2800" b="1" dirty="0"/>
            </a:br>
            <a:br>
              <a:rPr lang="en-US" sz="2800" b="1" dirty="0"/>
            </a:br>
            <a:endParaRPr lang="en-US" sz="2800" b="1" dirty="0"/>
          </a:p>
        </p:txBody>
      </p:sp>
    </p:spTree>
    <p:extLst>
      <p:ext uri="{BB962C8B-B14F-4D97-AF65-F5344CB8AC3E}">
        <p14:creationId xmlns:p14="http://schemas.microsoft.com/office/powerpoint/2010/main" val="113309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br>
              <a:rPr lang="en-US" sz="2400" dirty="0"/>
            </a:br>
            <a:br>
              <a:rPr lang="en-US" sz="3600" b="1" dirty="0"/>
            </a:br>
            <a:br>
              <a:rPr lang="en-US" sz="3600" b="1" dirty="0"/>
            </a:br>
            <a:r>
              <a:rPr lang="en-US" sz="3600" b="1" dirty="0"/>
              <a:t>Trace: RCT Training class: Principles for interpreting Scripture, Spring 2023.</a:t>
            </a:r>
            <a:br>
              <a:rPr lang="en-US" sz="3600" b="1" dirty="0"/>
            </a:br>
            <a:br>
              <a:rPr lang="en-US" sz="3600" b="1" dirty="0"/>
            </a:br>
            <a:r>
              <a:rPr lang="en-US" sz="3600" b="1" dirty="0"/>
              <a:t>https://www.rivercc.org/rct</a:t>
            </a:r>
            <a:br>
              <a:rPr lang="en-US" sz="2400" b="1" dirty="0"/>
            </a:br>
            <a:br>
              <a:rPr lang="en-US" sz="2400" b="1" dirty="0"/>
            </a:br>
            <a:endParaRPr lang="en-US" sz="2400" b="1" dirty="0"/>
          </a:p>
        </p:txBody>
      </p:sp>
    </p:spTree>
    <p:extLst>
      <p:ext uri="{BB962C8B-B14F-4D97-AF65-F5344CB8AC3E}">
        <p14:creationId xmlns:p14="http://schemas.microsoft.com/office/powerpoint/2010/main" val="128892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53D80-22A5-B962-6985-F365F1505819}"/>
              </a:ext>
            </a:extLst>
          </p:cNvPr>
          <p:cNvSpPr>
            <a:spLocks noGrp="1"/>
          </p:cNvSpPr>
          <p:nvPr>
            <p:ph type="title"/>
          </p:nvPr>
        </p:nvSpPr>
        <p:spPr>
          <a:xfrm>
            <a:off x="217170" y="217171"/>
            <a:ext cx="11818620" cy="6480810"/>
          </a:xfrm>
        </p:spPr>
        <p:txBody>
          <a:bodyPr>
            <a:noAutofit/>
          </a:bodyPr>
          <a:lstStyle/>
          <a:p>
            <a:r>
              <a:rPr lang="en-US" sz="5400" b="1" dirty="0"/>
              <a:t>T</a:t>
            </a:r>
            <a:r>
              <a:rPr lang="en-US" sz="4400" dirty="0"/>
              <a:t>here</a:t>
            </a:r>
            <a:br>
              <a:rPr lang="en-US" sz="4400" dirty="0"/>
            </a:br>
            <a:r>
              <a:rPr lang="en-US" sz="5400" b="1" dirty="0"/>
              <a:t>H</a:t>
            </a:r>
            <a:r>
              <a:rPr lang="en-US" sz="4400" dirty="0"/>
              <a:t>istorical evidence</a:t>
            </a:r>
            <a:br>
              <a:rPr lang="en-US" sz="4400" dirty="0"/>
            </a:br>
            <a:r>
              <a:rPr lang="en-US" sz="5400" b="1" dirty="0"/>
              <a:t>E</a:t>
            </a:r>
            <a:r>
              <a:rPr lang="en-US" sz="4400" dirty="0"/>
              <a:t>nd Times</a:t>
            </a:r>
            <a:br>
              <a:rPr lang="en-US" sz="4400" dirty="0"/>
            </a:br>
            <a:br>
              <a:rPr lang="en-US" sz="4400" dirty="0"/>
            </a:br>
            <a:r>
              <a:rPr lang="en-US" sz="5400" b="1" dirty="0"/>
              <a:t>B</a:t>
            </a:r>
            <a:r>
              <a:rPr lang="en-US" sz="4400" dirty="0"/>
              <a:t>ibliographic</a:t>
            </a:r>
            <a:br>
              <a:rPr lang="en-US" sz="4400" dirty="0"/>
            </a:br>
            <a:r>
              <a:rPr lang="en-US" sz="5400" b="1" dirty="0"/>
              <a:t>I</a:t>
            </a:r>
            <a:r>
              <a:rPr lang="en-US" sz="4400" dirty="0"/>
              <a:t>nternal consistency</a:t>
            </a:r>
            <a:br>
              <a:rPr lang="en-US" sz="4400" dirty="0"/>
            </a:br>
            <a:r>
              <a:rPr lang="en-US" sz="5400" b="1" dirty="0"/>
              <a:t>B</a:t>
            </a:r>
            <a:r>
              <a:rPr lang="en-US" sz="4400" dirty="0"/>
              <a:t>est seller</a:t>
            </a:r>
            <a:br>
              <a:rPr lang="en-US" sz="4400" dirty="0"/>
            </a:br>
            <a:r>
              <a:rPr lang="en-US" sz="5400" b="1" dirty="0"/>
              <a:t>L</a:t>
            </a:r>
            <a:r>
              <a:rPr lang="en-US" sz="4400" dirty="0"/>
              <a:t>ord Jesus</a:t>
            </a:r>
            <a:br>
              <a:rPr lang="en-US" sz="4400" dirty="0"/>
            </a:br>
            <a:r>
              <a:rPr lang="en-US" sz="5400" b="1" dirty="0"/>
              <a:t>E</a:t>
            </a:r>
            <a:r>
              <a:rPr lang="en-US" sz="4400" dirty="0"/>
              <a:t>xternal sources</a:t>
            </a:r>
          </a:p>
        </p:txBody>
      </p:sp>
    </p:spTree>
    <p:extLst>
      <p:ext uri="{BB962C8B-B14F-4D97-AF65-F5344CB8AC3E}">
        <p14:creationId xmlns:p14="http://schemas.microsoft.com/office/powerpoint/2010/main" val="2030272351"/>
      </p:ext>
    </p:extLst>
  </p:cSld>
  <p:clrMapOvr>
    <a:masterClrMapping/>
  </p:clrMapOvr>
</p:sld>
</file>

<file path=ppt/theme/theme1.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2.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461</TotalTime>
  <Words>561</Words>
  <Application>Microsoft Macintosh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 Light</vt:lpstr>
      <vt:lpstr>RCC No Logo</vt:lpstr>
      <vt:lpstr>White</vt:lpstr>
      <vt:lpstr>Leadership Community</vt:lpstr>
      <vt:lpstr>Old Testament Law:   Foundation for Christ  History:  Preparation for Christ  Poetry:  Aspiration for Christ  Prophecy:  Expectation of Christ  New Testament Gospels:  Manifestation of Christ  Acts:   Propagation of Christ  Epistles:  Application of Christ  Revelation:  Consummation in Christ  </vt:lpstr>
      <vt:lpstr>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complete, equipped for every good work.  2 Tim. 3:15-17</vt:lpstr>
      <vt:lpstr>For we did not follow cleverly devised myths when we made known to you the power and coming of our Lord Jesus Christ, but we were eyewitnesses of his majesty.  For when he received honor and glory from God the Father, and the voice was borne to him by the Majestic Glory, “This is my beloved Son, with whom I am well pleased,” we ourselves heard this very voice borne from heaven, for we were with him on the holy mountain. And we have the prophetic word more fully confirmed, to which you will do well to pay attention as to a lamp shining in a dark place, until the day dawns and the morning star rises in your hearts,  knowing this first of all, that no prophecy of Scripture comes from someone’s own interpretation.  For no prophecy was ever produced by the will of man, but men spoke from God as they were carried along by the Holy Spirit. 2 Peter 1:16-21 </vt:lpstr>
      <vt:lpstr>“But humans wrote it and they are not perfect.”</vt:lpstr>
      <vt:lpstr>What about all the “versions”?</vt:lpstr>
      <vt:lpstr>  From God to Us: How We Got Our Bible Norman Geisler  The Books and the Parchments FF Bruce   Scribes and Scripture. Meade  Who Choose the Gospels? Hill  Evidence that Demands a Verdict, More Evidence that Demands a Verdict McDowell   </vt:lpstr>
      <vt:lpstr>   Trace: RCT Training class: Principles for interpreting Scripture, Spring 2023.  https://www.rivercc.org/rct  </vt:lpstr>
      <vt:lpstr>There Historical evidence End Times  Bibliographic Internal consistency Best seller Lord Jesus External sources</vt:lpstr>
      <vt:lpstr>YO# H9VE WUN 20 MILLION DOLLURS!</vt:lpstr>
      <vt:lpstr>There Historical evidence End Times  Bibliographic Internal consistency Best seller Lord Jesus External sources</vt:lpstr>
      <vt:lpstr>Jesus   "So all the righteous blood shed on the earth will be charged to you, from the blood of righteous Abel to the blood of Zechariah, son of Berechiah, whom you murdered between the sanctuary and the altar."  Matthew 22:35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terry williams</cp:lastModifiedBy>
  <cp:revision>35</cp:revision>
  <dcterms:created xsi:type="dcterms:W3CDTF">2023-01-04T22:18:55Z</dcterms:created>
  <dcterms:modified xsi:type="dcterms:W3CDTF">2024-02-17T17:14:34Z</dcterms:modified>
</cp:coreProperties>
</file>